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92F"/>
    <a:srgbClr val="FFAB4A"/>
    <a:srgbClr val="FF9900"/>
    <a:srgbClr val="FEBE68"/>
    <a:srgbClr val="FF925A"/>
    <a:srgbClr val="FFA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7DF3CD9-DAC6-4B50-8A3F-52308ED30B9F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F4B931E-E519-4E27-988A-1D52FD83CCE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wmf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2529" y="404664"/>
            <a:ext cx="7924800" cy="1143000"/>
          </a:xfrm>
        </p:spPr>
        <p:txBody>
          <a:bodyPr/>
          <a:lstStyle/>
          <a:p>
            <a:pPr algn="ctr"/>
            <a:r>
              <a:rPr lang="cs-CZ" sz="88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prvohory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79434" y="1756711"/>
            <a:ext cx="475162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400" b="1" dirty="0"/>
              <a:t>(před 550 – 250 milióny let)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8364" y="3175429"/>
            <a:ext cx="172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dělí se na: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030310" y="3126580"/>
            <a:ext cx="441648" cy="339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14100" y="2748473"/>
            <a:ext cx="1319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starší: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614100" y="3556462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mladší: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864661" y="2748473"/>
            <a:ext cx="4959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kambrium, - ordovik, - silur, - devon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030310" y="3466373"/>
            <a:ext cx="441648" cy="351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978779" y="3556462"/>
            <a:ext cx="2276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karbon, - perm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38476" y="4653136"/>
            <a:ext cx="8226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zachovány </a:t>
            </a:r>
            <a:r>
              <a:rPr lang="cs-CZ" sz="2800" b="1" dirty="0"/>
              <a:t>horniny usazené a vyvřelé</a:t>
            </a:r>
            <a:r>
              <a:rPr lang="cs-CZ" sz="2800" dirty="0"/>
              <a:t>, dále </a:t>
            </a:r>
            <a:r>
              <a:rPr lang="cs-CZ" sz="2800" b="1" dirty="0"/>
              <a:t>i zkameněliny</a:t>
            </a:r>
          </a:p>
        </p:txBody>
      </p:sp>
    </p:spTree>
    <p:extLst>
      <p:ext uri="{BB962C8B-B14F-4D97-AF65-F5344CB8AC3E}">
        <p14:creationId xmlns:p14="http://schemas.microsoft.com/office/powerpoint/2010/main" val="79354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0" grpId="0"/>
      <p:bldP spid="11" grpId="0"/>
      <p:bldP spid="12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1179" y="379466"/>
            <a:ext cx="432682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8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▪ </a:t>
            </a:r>
            <a:r>
              <a:rPr lang="cs-CZ" sz="3800" b="1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kambrium a ordovik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71267" y="1189312"/>
            <a:ext cx="3142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život vázán na vodu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55576" y="1829886"/>
            <a:ext cx="3159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velký rozvoj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trilobitů</a:t>
            </a:r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cs-CZ" sz="2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2545411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dále se již vyskytují </a:t>
            </a:r>
            <a:r>
              <a:rPr lang="cs-CZ" sz="2800" b="1" u="sng" dirty="0"/>
              <a:t>mořské  houby</a:t>
            </a:r>
            <a:r>
              <a:rPr lang="cs-CZ" sz="2800" dirty="0"/>
              <a:t>, </a:t>
            </a:r>
            <a:endParaRPr lang="cs-CZ" sz="2800" u="sng" dirty="0"/>
          </a:p>
        </p:txBody>
      </p:sp>
      <p:sp>
        <p:nvSpPr>
          <p:cNvPr id="7" name="Obdélník 6"/>
          <p:cNvSpPr/>
          <p:nvPr/>
        </p:nvSpPr>
        <p:spPr>
          <a:xfrm>
            <a:off x="3724935" y="1829886"/>
            <a:ext cx="3158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a</a:t>
            </a:r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ostnokožců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/>
              <a:t>(lilijice)</a:t>
            </a:r>
            <a:endParaRPr lang="cs-CZ" sz="2800" b="1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37643" y="4509120"/>
            <a:ext cx="4057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objevují se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první obratlovci</a:t>
            </a:r>
          </a:p>
        </p:txBody>
      </p:sp>
      <p:sp>
        <p:nvSpPr>
          <p:cNvPr id="9" name="Obdélník 8"/>
          <p:cNvSpPr/>
          <p:nvPr/>
        </p:nvSpPr>
        <p:spPr>
          <a:xfrm>
            <a:off x="5950286" y="2545411"/>
            <a:ext cx="1368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žahavci</a:t>
            </a:r>
            <a:r>
              <a:rPr lang="cs-CZ" sz="2800" b="1" dirty="0"/>
              <a:t>,</a:t>
            </a:r>
            <a:r>
              <a:rPr lang="cs-CZ" sz="2800" dirty="0"/>
              <a:t> </a:t>
            </a:r>
            <a:endParaRPr lang="cs-CZ" sz="2800" u="sng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388601" y="518709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řasy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232362" y="5187096"/>
            <a:ext cx="6498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na začátku období dosahují největšího rozvoje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384592" y="5726102"/>
            <a:ext cx="6802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některé  z  nich  v  bažinách  +  </a:t>
            </a:r>
            <a:r>
              <a:rPr lang="cs-CZ" sz="2800" b="1" u="sng" dirty="0"/>
              <a:t>později přechází  </a:t>
            </a:r>
          </a:p>
          <a:p>
            <a:r>
              <a:rPr lang="cs-CZ" sz="2800" dirty="0"/>
              <a:t>  </a:t>
            </a:r>
            <a:r>
              <a:rPr lang="cs-CZ" sz="2800" b="1" u="sng" dirty="0"/>
              <a:t>i  na  souš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015290" y="3159280"/>
            <a:ext cx="2068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/>
              <a:t>ramenonožci</a:t>
            </a:r>
            <a:r>
              <a:rPr lang="cs-CZ" sz="2800" b="1" dirty="0"/>
              <a:t>, </a:t>
            </a:r>
            <a:endParaRPr lang="cs-CZ" sz="2800" b="1" u="sng" dirty="0"/>
          </a:p>
        </p:txBody>
      </p:sp>
      <p:sp>
        <p:nvSpPr>
          <p:cNvPr id="15" name="Obdélník 14"/>
          <p:cNvSpPr/>
          <p:nvPr/>
        </p:nvSpPr>
        <p:spPr>
          <a:xfrm>
            <a:off x="4181923" y="3815462"/>
            <a:ext cx="1345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/>
              <a:t>měkkýši</a:t>
            </a:r>
          </a:p>
        </p:txBody>
      </p:sp>
      <p:pic>
        <p:nvPicPr>
          <p:cNvPr id="16" name="Picture 17" descr="C:\Users\KonirovaV\AppData\Local\Microsoft\Windows\Temporary Internet Files\Content.IE5\K0O7W0UI\MP900399833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941" r="18980"/>
          <a:stretch/>
        </p:blipFill>
        <p:spPr bwMode="auto">
          <a:xfrm>
            <a:off x="7221180" y="2518884"/>
            <a:ext cx="1809420" cy="128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láček 1"/>
          <p:cNvSpPr/>
          <p:nvPr/>
        </p:nvSpPr>
        <p:spPr>
          <a:xfrm>
            <a:off x="5236779" y="325290"/>
            <a:ext cx="3365947" cy="1257985"/>
          </a:xfrm>
          <a:prstGeom prst="cloudCallout">
            <a:avLst>
              <a:gd name="adj1" fmla="val -70097"/>
              <a:gd name="adj2" fmla="val -8525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Vzpomeneš si jak se nazývají první dvě období prvohor?</a:t>
            </a:r>
          </a:p>
        </p:txBody>
      </p:sp>
    </p:spTree>
    <p:extLst>
      <p:ext uri="{BB962C8B-B14F-4D97-AF65-F5344CB8AC3E}">
        <p14:creationId xmlns:p14="http://schemas.microsoft.com/office/powerpoint/2010/main" val="238272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137249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800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38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silur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83568" y="1081772"/>
            <a:ext cx="4895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stále ještě převaha života v mořích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22893" y="1604992"/>
            <a:ext cx="1229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koráli,</a:t>
            </a:r>
          </a:p>
        </p:txBody>
      </p:sp>
      <p:pic>
        <p:nvPicPr>
          <p:cNvPr id="5" name="Picture 10" descr="C:\Users\KonirovaV\AppData\Local\Microsoft\Windows\Temporary Internet Files\Content.IE5\K0O7W0UI\MP900390051[2]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329" t="14066" r="14319" b="16789"/>
          <a:stretch/>
        </p:blipFill>
        <p:spPr bwMode="auto">
          <a:xfrm>
            <a:off x="5796136" y="592384"/>
            <a:ext cx="2016223" cy="198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072567" y="158321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graptoliti</a:t>
            </a:r>
            <a:endParaRPr lang="cs-CZ" sz="2800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07559" y="2128212"/>
            <a:ext cx="3368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rybovití </a:t>
            </a:r>
            <a:r>
              <a:rPr lang="cs-CZ" sz="2800" b="1" u="sng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praobratlovci</a:t>
            </a:r>
            <a:endParaRPr lang="cs-CZ" sz="2800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09581" y="2651432"/>
            <a:ext cx="531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</a:t>
            </a:r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primitivní cévnaté výtrusné rostliny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91973" y="3174652"/>
            <a:ext cx="3631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schopné žít mimo vodu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3809520"/>
            <a:ext cx="17059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800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38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devon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4486628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rozvoj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ryb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313338" y="4486628"/>
            <a:ext cx="4905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(i </a:t>
            </a:r>
            <a:r>
              <a:rPr lang="cs-CZ" sz="2800" b="1" u="sng" dirty="0"/>
              <a:t>lalokoploutvých</a:t>
            </a:r>
            <a:r>
              <a:rPr lang="cs-CZ" sz="2800" b="1" dirty="0"/>
              <a:t> a </a:t>
            </a:r>
            <a:r>
              <a:rPr lang="cs-CZ" sz="2800" b="1" u="sng" dirty="0"/>
              <a:t>dvojdyšných</a:t>
            </a:r>
            <a:r>
              <a:rPr lang="cs-CZ" sz="2800" b="1" dirty="0"/>
              <a:t>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45417" y="5009848"/>
            <a:ext cx="6577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na konci období se objevují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první obojživelníci</a:t>
            </a:r>
          </a:p>
        </p:txBody>
      </p:sp>
      <p:sp>
        <p:nvSpPr>
          <p:cNvPr id="14" name="Obláček 13"/>
          <p:cNvSpPr/>
          <p:nvPr/>
        </p:nvSpPr>
        <p:spPr>
          <a:xfrm>
            <a:off x="6650873" y="3697872"/>
            <a:ext cx="2304257" cy="928842"/>
          </a:xfrm>
          <a:prstGeom prst="cloudCallout">
            <a:avLst>
              <a:gd name="adj1" fmla="val -24985"/>
              <a:gd name="adj2" fmla="val 93896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Připomeň si jejich název.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271108" y="4994146"/>
            <a:ext cx="1752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krytolebci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025820" y="5532955"/>
            <a:ext cx="5363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první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plavuně,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přesličky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/>
              <a:t>a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kapradiny</a:t>
            </a:r>
          </a:p>
        </p:txBody>
      </p:sp>
      <p:pic>
        <p:nvPicPr>
          <p:cNvPr id="17" name="Picture 31" descr="C:\Users\KonirovaV\AppData\Local\Microsoft\Windows\Temporary Internet Files\Content.IE5\4T7DKOX9\MP90018265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829" y="5628516"/>
            <a:ext cx="1419054" cy="95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57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186140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800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38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karbon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937777"/>
            <a:ext cx="2882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horotvorné procesy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1460997"/>
            <a:ext cx="5601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ústup moře </a:t>
            </a:r>
            <a:r>
              <a:rPr lang="cs-CZ" sz="2800" dirty="0"/>
              <a:t>+ při březích </a:t>
            </a:r>
            <a:r>
              <a:rPr lang="cs-CZ" sz="2800" b="1" dirty="0"/>
              <a:t>vznik močálů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01320" y="1984217"/>
            <a:ext cx="5229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teplo + vlhko + zvýšený obsah CO</a:t>
            </a:r>
            <a:r>
              <a:rPr lang="cs-CZ" sz="2800" b="1" baseline="-25000" dirty="0"/>
              <a:t>2</a:t>
            </a:r>
            <a:endParaRPr lang="cs-CZ" sz="2800" b="1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6223250" y="2245827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680450" y="1984217"/>
            <a:ext cx="2643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rozvoj  zelených rostlin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341626" y="3461544"/>
            <a:ext cx="7982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/>
              <a:t>plavuně, přesličky, kapradiny</a:t>
            </a:r>
            <a:r>
              <a:rPr lang="cs-CZ" sz="2800" b="1" dirty="0"/>
              <a:t> + </a:t>
            </a:r>
            <a:r>
              <a:rPr lang="cs-CZ" sz="2800" b="1" u="sng" dirty="0"/>
              <a:t>některé nahosemenné</a:t>
            </a:r>
            <a:r>
              <a:rPr lang="cs-CZ" sz="2800" b="1" dirty="0"/>
              <a:t> </a:t>
            </a:r>
          </a:p>
          <a:p>
            <a:r>
              <a:rPr lang="cs-CZ" sz="2800" dirty="0"/>
              <a:t>  </a:t>
            </a:r>
            <a:r>
              <a:rPr lang="cs-CZ" sz="2800" b="1" u="sng" dirty="0"/>
              <a:t>rostliny</a:t>
            </a:r>
            <a:r>
              <a:rPr lang="cs-CZ" sz="2800" dirty="0"/>
              <a:t> jsou </a:t>
            </a:r>
            <a:r>
              <a:rPr lang="cs-CZ" sz="2800" b="1" u="sng" dirty="0"/>
              <a:t>stromovitého vzrůstu</a:t>
            </a:r>
          </a:p>
        </p:txBody>
      </p:sp>
      <p:sp>
        <p:nvSpPr>
          <p:cNvPr id="15" name="Obláček 14"/>
          <p:cNvSpPr/>
          <p:nvPr/>
        </p:nvSpPr>
        <p:spPr>
          <a:xfrm>
            <a:off x="6330637" y="3983604"/>
            <a:ext cx="2755737" cy="864096"/>
          </a:xfrm>
          <a:prstGeom prst="cloudCallout">
            <a:avLst>
              <a:gd name="adj1" fmla="val -48198"/>
              <a:gd name="adj2" fmla="val -31335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Odhadni výšku </a:t>
            </a:r>
          </a:p>
          <a:p>
            <a:pPr algn="ctr"/>
            <a:r>
              <a:rPr lang="cs-CZ" sz="2000" i="1" dirty="0">
                <a:solidFill>
                  <a:srgbClr val="EB692F"/>
                </a:solidFill>
              </a:rPr>
              <a:t>do jaké dorůstaly.</a:t>
            </a:r>
          </a:p>
        </p:txBody>
      </p:sp>
      <p:sp>
        <p:nvSpPr>
          <p:cNvPr id="16" name="Obláček 15"/>
          <p:cNvSpPr/>
          <p:nvPr/>
        </p:nvSpPr>
        <p:spPr>
          <a:xfrm>
            <a:off x="6237989" y="5016302"/>
            <a:ext cx="1427342" cy="344735"/>
          </a:xfrm>
          <a:prstGeom prst="cloudCallout">
            <a:avLst>
              <a:gd name="adj1" fmla="val 13741"/>
              <a:gd name="adj2" fmla="val -125945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b) 20 m</a:t>
            </a:r>
          </a:p>
        </p:txBody>
      </p:sp>
      <p:sp>
        <p:nvSpPr>
          <p:cNvPr id="17" name="Obláček 16"/>
          <p:cNvSpPr/>
          <p:nvPr/>
        </p:nvSpPr>
        <p:spPr>
          <a:xfrm>
            <a:off x="7595514" y="4833560"/>
            <a:ext cx="1427343" cy="365485"/>
          </a:xfrm>
          <a:prstGeom prst="cloudCallout">
            <a:avLst>
              <a:gd name="adj1" fmla="val -37103"/>
              <a:gd name="adj2" fmla="val -63733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c) 30 m</a:t>
            </a:r>
          </a:p>
        </p:txBody>
      </p:sp>
      <p:sp>
        <p:nvSpPr>
          <p:cNvPr id="18" name="Obláček 17"/>
          <p:cNvSpPr/>
          <p:nvPr/>
        </p:nvSpPr>
        <p:spPr>
          <a:xfrm>
            <a:off x="5328424" y="4727857"/>
            <a:ext cx="1427343" cy="351606"/>
          </a:xfrm>
          <a:prstGeom prst="cloudCallout">
            <a:avLst>
              <a:gd name="adj1" fmla="val 24556"/>
              <a:gd name="adj2" fmla="val -65575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a) 10 m</a:t>
            </a:r>
          </a:p>
        </p:txBody>
      </p:sp>
      <p:sp>
        <p:nvSpPr>
          <p:cNvPr id="19" name="Obláček 18"/>
          <p:cNvSpPr/>
          <p:nvPr/>
        </p:nvSpPr>
        <p:spPr>
          <a:xfrm>
            <a:off x="3847494" y="4415652"/>
            <a:ext cx="1960103" cy="387042"/>
          </a:xfrm>
          <a:prstGeom prst="cloudCallout">
            <a:avLst>
              <a:gd name="adj1" fmla="val 78469"/>
              <a:gd name="adj2" fmla="val -57373"/>
            </a:avLst>
          </a:prstGeom>
          <a:solidFill>
            <a:schemeClr val="tx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rgbClr val="EB692F"/>
                </a:solidFill>
              </a:rPr>
              <a:t>Nápověda: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79253" y="2938324"/>
            <a:ext cx="4887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primitivní nahosemenné rostliny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55506" y="5448329"/>
            <a:ext cx="7402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zuhelnatěním </a:t>
            </a:r>
            <a:r>
              <a:rPr lang="cs-CZ" sz="2800" dirty="0"/>
              <a:t> organické  hmoty  v  bažinách  vzniklo  </a:t>
            </a:r>
          </a:p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černé uhlí</a:t>
            </a:r>
          </a:p>
        </p:txBody>
      </p:sp>
      <p:pic>
        <p:nvPicPr>
          <p:cNvPr id="20" name="Picture 5" descr="C:\Users\KonirovaV\AppData\Local\Microsoft\Windows\Temporary Internet Files\Content.IE5\9HENFX0K\MP90040753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670" y="265291"/>
            <a:ext cx="2578389" cy="171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2" grpId="0"/>
      <p:bldP spid="14" grpId="0"/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283436"/>
            <a:ext cx="150714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800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ea typeface="Verdana"/>
                <a:cs typeface="Verdana"/>
              </a:rPr>
              <a:t>▪ </a:t>
            </a:r>
            <a:r>
              <a:rPr lang="cs-CZ" sz="38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perm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-25752" y="385548"/>
            <a:ext cx="574067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800" dirty="0"/>
              <a:t>- v močálech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různé formy obojživelníků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47080" y="385548"/>
            <a:ext cx="3842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(</a:t>
            </a:r>
            <a:r>
              <a:rPr lang="cs-CZ" sz="2800" b="1" dirty="0"/>
              <a:t>někteří předchůdci plazů</a:t>
            </a:r>
            <a:r>
              <a:rPr lang="cs-CZ" sz="2800" dirty="0"/>
              <a:t>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0151" y="934266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na souši např</a:t>
            </a:r>
            <a:r>
              <a:rPr lang="cs-CZ" sz="2800" dirty="0"/>
              <a:t>.:</a:t>
            </a:r>
          </a:p>
        </p:txBody>
      </p:sp>
      <p:pic>
        <p:nvPicPr>
          <p:cNvPr id="7" name="Picture 5" descr="C:\Users\KonirovaV\AppData\Local\Microsoft\Windows\Temporary Internet Files\Content.IE5\DE4CGPLA\MC90043802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760" y="690359"/>
            <a:ext cx="1390441" cy="139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KonirovaV\AppData\Local\Microsoft\Windows\Temporary Internet Files\Content.IE5\K0O7W0UI\MC9003469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147879" y="1467743"/>
            <a:ext cx="944415" cy="13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893095" y="927884"/>
            <a:ext cx="1279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kobylky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065771" y="1154354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švábi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887698" y="92788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vážky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66353" y="4530204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rozvoj plazů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60402" y="115435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štíři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31294" y="927884"/>
            <a:ext cx="1459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stonožky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1808" y="2960544"/>
            <a:ext cx="8672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dirty="0"/>
              <a:t>S polokoule: teplé + suché klima, J polokoule: teplota klesá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24112" y="3483764"/>
            <a:ext cx="2747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/>
              <a:t>vymírání trilobitů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83568" y="4006984"/>
            <a:ext cx="1608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u="sng" dirty="0"/>
              <a:t>krytolebci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05092" y="5053424"/>
            <a:ext cx="6676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/>
              <a:t>ústup přesličkovitých + </a:t>
            </a:r>
            <a:r>
              <a:rPr lang="cs-CZ" sz="2800" b="1" u="sng" dirty="0" err="1"/>
              <a:t>plavuňovitých</a:t>
            </a:r>
            <a:r>
              <a:rPr lang="cs-CZ" sz="2800" b="1" u="sng" dirty="0"/>
              <a:t> rostlin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237269" y="5583746"/>
            <a:ext cx="4514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cykasovité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800" b="1" u="sng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jinanovité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rostliny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447642" y="6099864"/>
            <a:ext cx="2601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- </a:t>
            </a:r>
            <a:r>
              <a:rPr lang="cs-CZ" sz="2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první jehličnany</a:t>
            </a:r>
          </a:p>
        </p:txBody>
      </p:sp>
      <p:pic>
        <p:nvPicPr>
          <p:cNvPr id="20" name="Picture 8" descr="C:\Users\KonirovaV\AppData\Local\Microsoft\Windows\Temporary Internet Files\Content.IE5\3RZ8URGT\MC90043802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312" y="1385025"/>
            <a:ext cx="1089130" cy="108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KonirovaV\AppData\Local\Microsoft\Windows\Temporary Internet Files\Content.IE5\YBO7WO0Q\MC9004380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490" y="1333448"/>
            <a:ext cx="1115616" cy="11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5" descr="C:\Users\KonirovaV\AppData\Local\Microsoft\Windows\Temporary Internet Files\Content.IE5\4T7DKOX9\MC900438025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14" y="1507448"/>
            <a:ext cx="1070512" cy="107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8" descr="C:\Users\KonirovaV\AppData\Local\Microsoft\Windows\Temporary Internet Files\Content.IE5\4T7DKOX9\MP90044862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064" y="4571324"/>
            <a:ext cx="1349896" cy="202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C:\Users\KonirovaV\AppData\Local\Microsoft\Windows\Temporary Internet Files\Content.IE5\3RZ8URGT\MP900406946[1]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854" r="69211" b="4014"/>
          <a:stretch/>
        </p:blipFill>
        <p:spPr bwMode="auto">
          <a:xfrm rot="16200000">
            <a:off x="6190135" y="5454085"/>
            <a:ext cx="893664" cy="134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7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3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3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6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6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4" grpId="0"/>
      <p:bldP spid="9" grpId="0"/>
      <p:bldP spid="11" grpId="0"/>
      <p:bldP spid="13" grpId="0"/>
      <p:bldP spid="14" grpId="0"/>
      <p:bldP spid="15" grpId="0"/>
      <p:bldP spid="10" grpId="0"/>
      <p:bldP spid="16" grpId="0"/>
      <p:bldP spid="17" grpId="0"/>
      <p:bldP spid="18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opakování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9422" y="1681644"/>
            <a:ext cx="7577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1) </a:t>
            </a:r>
            <a:r>
              <a:rPr lang="cs-CZ" sz="2800" u="sng" dirty="0"/>
              <a:t>Rozhodni:</a:t>
            </a:r>
            <a:r>
              <a:rPr lang="cs-CZ" sz="2800" dirty="0"/>
              <a:t> Období siluru řadíme do mladších prvohor.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463891" y="1681644"/>
            <a:ext cx="595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NE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9422" y="2204864"/>
            <a:ext cx="8961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2) </a:t>
            </a:r>
            <a:r>
              <a:rPr lang="cs-CZ" sz="2800" u="sng" dirty="0"/>
              <a:t>Vyber pravdivé tvrzení:</a:t>
            </a:r>
            <a:r>
              <a:rPr lang="cs-CZ" sz="2800" dirty="0"/>
              <a:t> První obojživelníci (krytolebci) se objevili: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63888" y="2728084"/>
            <a:ext cx="146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a) v siluru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20072" y="2728084"/>
            <a:ext cx="172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b) v devonu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092280" y="2728084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c) v karbonu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9422" y="3311406"/>
            <a:ext cx="9103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3) </a:t>
            </a:r>
            <a:r>
              <a:rPr lang="cs-CZ" sz="2800" u="sng" dirty="0"/>
              <a:t>Doplň:</a:t>
            </a:r>
            <a:r>
              <a:rPr lang="cs-CZ" sz="2800" dirty="0"/>
              <a:t> V karbonu došlo vlivem klimatu k rozvoji …………………. 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710930" y="3251304"/>
            <a:ext cx="2214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zelených rostlin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9422" y="3834626"/>
            <a:ext cx="4552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4) </a:t>
            </a:r>
            <a:r>
              <a:rPr lang="cs-CZ" sz="2800" u="sng" dirty="0"/>
              <a:t>Přiřaď co k sobě správně patří: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2127" y="4357846"/>
            <a:ext cx="3506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A) kambrium a ordovik …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468261" y="4286724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38215" y="4357846"/>
            <a:ext cx="173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B) devon …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643283" y="4358073"/>
            <a:ext cx="1853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C) karbon …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484990" y="4357846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D) perm …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32127" y="5404513"/>
            <a:ext cx="2507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3. první obratlovci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643283" y="5404513"/>
            <a:ext cx="1787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4. rozvoj ryb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32127" y="4881293"/>
            <a:ext cx="3436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1. štíři, kobylky, stonožky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643283" y="4881293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2. vymírání trilobitů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5248926" y="4286724"/>
            <a:ext cx="348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7053824" y="4286724"/>
            <a:ext cx="348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8710754" y="4286724"/>
            <a:ext cx="348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149422" y="5944004"/>
            <a:ext cx="8561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5) </a:t>
            </a:r>
            <a:r>
              <a:rPr lang="cs-CZ" sz="2800" u="sng" dirty="0"/>
              <a:t>Rozhodni:</a:t>
            </a:r>
            <a:r>
              <a:rPr lang="cs-CZ" sz="2800" dirty="0"/>
              <a:t> Koncem prvohor se již objevují první jehličnany.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213276" y="59440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A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7583635" y="1681644"/>
            <a:ext cx="987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ANO /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8500352" y="5944004"/>
            <a:ext cx="561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/ N</a:t>
            </a:r>
          </a:p>
        </p:txBody>
      </p:sp>
    </p:spTree>
    <p:extLst>
      <p:ext uri="{BB962C8B-B14F-4D97-AF65-F5344CB8AC3E}">
        <p14:creationId xmlns:p14="http://schemas.microsoft.com/office/powerpoint/2010/main" val="232484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C67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6" grpId="0"/>
      <p:bldP spid="6" grpId="1"/>
      <p:bldP spid="8" grpId="0"/>
      <p:bldP spid="8" grpId="1"/>
      <p:bldP spid="9" grpId="0"/>
      <p:bldP spid="9" grpId="1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Použité zdroje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772816"/>
            <a:ext cx="6690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- použité obrázky - kliparty galerie MS Office 2010</a:t>
            </a:r>
          </a:p>
        </p:txBody>
      </p:sp>
    </p:spTree>
    <p:extLst>
      <p:ext uri="{BB962C8B-B14F-4D97-AF65-F5344CB8AC3E}">
        <p14:creationId xmlns:p14="http://schemas.microsoft.com/office/powerpoint/2010/main" val="111121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Horizont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617</TotalTime>
  <Words>436</Words>
  <Application>Microsoft Office PowerPoint</Application>
  <PresentationFormat>Předvádění na obrazovce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Verdana</vt:lpstr>
      <vt:lpstr>Horizont</vt:lpstr>
      <vt:lpstr>prvohory</vt:lpstr>
      <vt:lpstr>Prezentace aplikace PowerPoint</vt:lpstr>
      <vt:lpstr>Prezentace aplikace PowerPoint</vt:lpstr>
      <vt:lpstr>Prezentace aplikace PowerPoint</vt:lpstr>
      <vt:lpstr>Prezentace aplikace PowerPoint</vt:lpstr>
      <vt:lpstr>opakování</vt:lpstr>
      <vt:lpstr>Použité 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Konířová Věra</dc:creator>
  <cp:lastModifiedBy>Věrka Věrka</cp:lastModifiedBy>
  <cp:revision>136</cp:revision>
  <dcterms:created xsi:type="dcterms:W3CDTF">2013-03-29T15:46:32Z</dcterms:created>
  <dcterms:modified xsi:type="dcterms:W3CDTF">2020-04-04T17:42:17Z</dcterms:modified>
</cp:coreProperties>
</file>